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Telegraf Bold" charset="1" panose="00000800000000000000"/>
      <p:regular r:id="rId17"/>
    </p:embeddedFont>
    <p:embeddedFont>
      <p:font typeface="Telegraf" charset="1" panose="00000500000000000000"/>
      <p:regular r:id="rId18"/>
    </p:embeddedFont>
    <p:embeddedFont>
      <p:font typeface="Telegraf Extra-Light" charset="1" panose="000003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7862">
            <a:off x="6110388" y="5304279"/>
            <a:ext cx="15048401" cy="6376760"/>
          </a:xfrm>
          <a:custGeom>
            <a:avLst/>
            <a:gdLst/>
            <a:ahLst/>
            <a:cxnLst/>
            <a:rect r="r" b="b" t="t" l="l"/>
            <a:pathLst>
              <a:path h="6376760" w="15048401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48102" y="5374003"/>
            <a:ext cx="11810940" cy="308037"/>
            <a:chOff x="0" y="0"/>
            <a:chExt cx="3110700" cy="811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10700" cy="81129"/>
            </a:xfrm>
            <a:custGeom>
              <a:avLst/>
              <a:gdLst/>
              <a:ahLst/>
              <a:cxnLst/>
              <a:rect r="r" b="b" t="t" l="l"/>
              <a:pathLst>
                <a:path h="81129" w="3110700">
                  <a:moveTo>
                    <a:pt x="0" y="0"/>
                  </a:moveTo>
                  <a:lnTo>
                    <a:pt x="3110700" y="0"/>
                  </a:lnTo>
                  <a:lnTo>
                    <a:pt x="3110700" y="81129"/>
                  </a:lnTo>
                  <a:lnTo>
                    <a:pt x="0" y="81129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3110700" cy="1382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true" rot="0">
            <a:off x="-641393" y="-1165054"/>
            <a:ext cx="6732105" cy="4030848"/>
          </a:xfrm>
          <a:custGeom>
            <a:avLst/>
            <a:gdLst/>
            <a:ahLst/>
            <a:cxnLst/>
            <a:rect r="r" b="b" t="t" l="l"/>
            <a:pathLst>
              <a:path h="4030848" w="6732105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5400000">
            <a:off x="13703148" y="-5341962"/>
            <a:ext cx="643045" cy="12669823"/>
            <a:chOff x="0" y="0"/>
            <a:chExt cx="169362" cy="333690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3336908"/>
            </a:xfrm>
            <a:custGeom>
              <a:avLst/>
              <a:gdLst/>
              <a:ahLst/>
              <a:cxnLst/>
              <a:rect r="r" b="b" t="t" l="l"/>
              <a:pathLst>
                <a:path h="333690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3252227"/>
                  </a:lnTo>
                  <a:cubicBezTo>
                    <a:pt x="169362" y="3274686"/>
                    <a:pt x="160440" y="3296225"/>
                    <a:pt x="144559" y="3312106"/>
                  </a:cubicBezTo>
                  <a:cubicBezTo>
                    <a:pt x="128678" y="3327986"/>
                    <a:pt x="107140" y="3336908"/>
                    <a:pt x="84681" y="3336908"/>
                  </a:cubicBezTo>
                  <a:lnTo>
                    <a:pt x="84681" y="3336908"/>
                  </a:lnTo>
                  <a:cubicBezTo>
                    <a:pt x="37913" y="3336908"/>
                    <a:pt x="0" y="3298995"/>
                    <a:pt x="0" y="325222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33940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1662838" y="2339867"/>
            <a:ext cx="4723663" cy="5050184"/>
          </a:xfrm>
          <a:custGeom>
            <a:avLst/>
            <a:gdLst/>
            <a:ahLst/>
            <a:cxnLst/>
            <a:rect r="r" b="b" t="t" l="l"/>
            <a:pathLst>
              <a:path h="5050184" w="4723663">
                <a:moveTo>
                  <a:pt x="0" y="0"/>
                </a:moveTo>
                <a:lnTo>
                  <a:pt x="4723664" y="0"/>
                </a:lnTo>
                <a:lnTo>
                  <a:pt x="4723664" y="5050184"/>
                </a:lnTo>
                <a:lnTo>
                  <a:pt x="0" y="50501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85725" cap="sq">
            <a:gradFill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prstDash val="solid"/>
            <a:miter/>
          </a:ln>
        </p:spPr>
      </p:sp>
      <p:sp>
        <p:nvSpPr>
          <p:cNvPr name="TextBox 11" id="11"/>
          <p:cNvSpPr txBox="true"/>
          <p:nvPr/>
        </p:nvSpPr>
        <p:spPr>
          <a:xfrm rot="0">
            <a:off x="1213076" y="2878013"/>
            <a:ext cx="10449762" cy="1833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133"/>
              </a:lnSpc>
              <a:spcBef>
                <a:spcPct val="0"/>
              </a:spcBef>
            </a:pPr>
            <a:r>
              <a:rPr lang="en-US" b="true" sz="10095" spc="504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HAPPYPAWS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2126" y="4445756"/>
            <a:ext cx="8583934" cy="544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46"/>
              </a:lnSpc>
              <a:spcBef>
                <a:spcPct val="0"/>
              </a:spcBef>
            </a:pPr>
            <a:r>
              <a:rPr lang="en-US" sz="2961" spc="322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SPRING PETCLINIC APPLICATION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4913" y="6263065"/>
            <a:ext cx="8115300" cy="3089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124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Presented By: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Abhishek Kumar (Team Leader)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B Girinath Reddy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Chapala Praveen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Gudipati Jayasimha Vardhan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 Subham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8704575" y="783695"/>
            <a:ext cx="3001947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"/>
                <a:ea typeface="Telegraf"/>
                <a:cs typeface="Telegraf"/>
                <a:sym typeface="Telegraf"/>
              </a:rPr>
              <a:t>HappyPaws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067703" y="783695"/>
            <a:ext cx="2191597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726157" y="783695"/>
            <a:ext cx="3816863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"/>
                <a:ea typeface="Telegraf"/>
                <a:cs typeface="Telegraf"/>
                <a:sym typeface="Telegraf"/>
              </a:rPr>
              <a:t>Final Year B.Tech Project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89263" y="8581395"/>
            <a:ext cx="7770037" cy="619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29"/>
              </a:lnSpc>
            </a:pPr>
            <a:r>
              <a:rPr lang="en-US" sz="1735" spc="86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Department of Computer Science &amp; Machine Learning (CSM), </a:t>
            </a:r>
          </a:p>
          <a:p>
            <a:pPr algn="r">
              <a:lnSpc>
                <a:spcPts val="2429"/>
              </a:lnSpc>
              <a:spcBef>
                <a:spcPct val="0"/>
              </a:spcBef>
            </a:pPr>
            <a:r>
              <a:rPr lang="en-US" sz="1735" spc="86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SVCET,</a:t>
            </a:r>
            <a:r>
              <a:rPr lang="en-US" sz="1735" spc="86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Chittoor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58567">
            <a:off x="10899557" y="-2048730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2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2" y="4424552"/>
                </a:lnTo>
                <a:lnTo>
                  <a:pt x="1044142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125778">
            <a:off x="9642048" y="7442125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68477" y="-348153"/>
            <a:ext cx="8500415" cy="5587359"/>
            <a:chOff x="0" y="0"/>
            <a:chExt cx="2238793" cy="1471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38793" cy="1471568"/>
            </a:xfrm>
            <a:custGeom>
              <a:avLst/>
              <a:gdLst/>
              <a:ahLst/>
              <a:cxnLst/>
              <a:rect r="r" b="b" t="t" l="l"/>
              <a:pathLst>
                <a:path h="1471568" w="2238793">
                  <a:moveTo>
                    <a:pt x="0" y="0"/>
                  </a:moveTo>
                  <a:lnTo>
                    <a:pt x="2238793" y="0"/>
                  </a:lnTo>
                  <a:lnTo>
                    <a:pt x="2238793" y="1471568"/>
                  </a:lnTo>
                  <a:lnTo>
                    <a:pt x="0" y="147156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38793" cy="1528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-1416136" y="2083271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367671"/>
            <a:ext cx="9445915" cy="131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7570446"/>
            <a:ext cx="18349671" cy="24282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60"/>
              </a:lnSpc>
            </a:pPr>
            <a:r>
              <a:rPr lang="en-US" b="true" sz="3400" spc="8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SUMMARY:</a:t>
            </a:r>
          </a:p>
          <a:p>
            <a:pPr algn="l" marL="734064" indent="-367032" lvl="1">
              <a:lnSpc>
                <a:spcPts val="4760"/>
              </a:lnSpc>
              <a:buFont typeface="Arial"/>
              <a:buChar char="•"/>
            </a:pPr>
            <a:r>
              <a:rPr lang="en-US" sz="3400" spc="8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HappyPaws successfully integrates React and Spring Boot.</a:t>
            </a:r>
          </a:p>
          <a:p>
            <a:pPr algn="l" marL="734064" indent="-367032" lvl="1">
              <a:lnSpc>
                <a:spcPts val="4760"/>
              </a:lnSpc>
              <a:buFont typeface="Arial"/>
              <a:buChar char="•"/>
            </a:pPr>
            <a:r>
              <a:rPr lang="en-US" sz="3400" spc="81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Demonstrates mastery of modern full-stack development.</a:t>
            </a:r>
          </a:p>
          <a:p>
            <a:pPr algn="l">
              <a:lnSpc>
                <a:spcPts val="476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284683" y="1813980"/>
            <a:ext cx="7606006" cy="3491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spc="1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Impact: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 spc="13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Effective tool for managing veterinary operations.</a:t>
            </a:r>
          </a:p>
          <a:p>
            <a:pPr algn="l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 spc="13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Serves as a bridge between academic learning and professional software engineering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grpSp>
        <p:nvGrpSpPr>
          <p:cNvPr name="Group 11" id="11"/>
          <p:cNvGrpSpPr/>
          <p:nvPr/>
        </p:nvGrpSpPr>
        <p:grpSpPr>
          <a:xfrm rot="5400000">
            <a:off x="12996188" y="-3041057"/>
            <a:ext cx="643045" cy="8066054"/>
            <a:chOff x="0" y="0"/>
            <a:chExt cx="169362" cy="212439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9362" cy="2124393"/>
            </a:xfrm>
            <a:custGeom>
              <a:avLst/>
              <a:gdLst/>
              <a:ahLst/>
              <a:cxnLst/>
              <a:rect r="r" b="b" t="t" l="l"/>
              <a:pathLst>
                <a:path h="2124393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039712"/>
                  </a:lnTo>
                  <a:cubicBezTo>
                    <a:pt x="169362" y="2086480"/>
                    <a:pt x="131449" y="2124393"/>
                    <a:pt x="84681" y="2124393"/>
                  </a:cubicBezTo>
                  <a:lnTo>
                    <a:pt x="84681" y="2124393"/>
                  </a:lnTo>
                  <a:cubicBezTo>
                    <a:pt x="62222" y="2124393"/>
                    <a:pt x="40683" y="2115471"/>
                    <a:pt x="24802" y="2099590"/>
                  </a:cubicBezTo>
                  <a:cubicBezTo>
                    <a:pt x="8922" y="2083710"/>
                    <a:pt x="0" y="2062171"/>
                    <a:pt x="0" y="2039712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69362" cy="21815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9737958" y="782737"/>
            <a:ext cx="249294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HappyPaws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022181" y="782737"/>
            <a:ext cx="181999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924940" y="782693"/>
            <a:ext cx="3169692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Final Year B.Tech Project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64439" y="7004226"/>
            <a:ext cx="14002071" cy="5149727"/>
            <a:chOff x="0" y="0"/>
            <a:chExt cx="3687788" cy="13563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87788" cy="1356307"/>
            </a:xfrm>
            <a:custGeom>
              <a:avLst/>
              <a:gdLst/>
              <a:ahLst/>
              <a:cxnLst/>
              <a:rect r="r" b="b" t="t" l="l"/>
              <a:pathLst>
                <a:path h="1356307" w="3687788">
                  <a:moveTo>
                    <a:pt x="37598" y="0"/>
                  </a:moveTo>
                  <a:lnTo>
                    <a:pt x="3650190" y="0"/>
                  </a:lnTo>
                  <a:cubicBezTo>
                    <a:pt x="3660161" y="0"/>
                    <a:pt x="3669725" y="3961"/>
                    <a:pt x="3676776" y="11012"/>
                  </a:cubicBezTo>
                  <a:cubicBezTo>
                    <a:pt x="3683827" y="18063"/>
                    <a:pt x="3687788" y="27626"/>
                    <a:pt x="3687788" y="37598"/>
                  </a:cubicBezTo>
                  <a:lnTo>
                    <a:pt x="3687788" y="1318709"/>
                  </a:lnTo>
                  <a:cubicBezTo>
                    <a:pt x="3687788" y="1339474"/>
                    <a:pt x="3670955" y="1356307"/>
                    <a:pt x="3650190" y="1356307"/>
                  </a:cubicBezTo>
                  <a:lnTo>
                    <a:pt x="37598" y="1356307"/>
                  </a:lnTo>
                  <a:cubicBezTo>
                    <a:pt x="27626" y="1356307"/>
                    <a:pt x="18063" y="1352346"/>
                    <a:pt x="11012" y="1345295"/>
                  </a:cubicBezTo>
                  <a:cubicBezTo>
                    <a:pt x="3961" y="1338244"/>
                    <a:pt x="0" y="1328680"/>
                    <a:pt x="0" y="1318709"/>
                  </a:cubicBezTo>
                  <a:lnTo>
                    <a:pt x="0" y="37598"/>
                  </a:lnTo>
                  <a:cubicBezTo>
                    <a:pt x="0" y="27626"/>
                    <a:pt x="3961" y="18063"/>
                    <a:pt x="11012" y="11012"/>
                  </a:cubicBezTo>
                  <a:cubicBezTo>
                    <a:pt x="18063" y="3961"/>
                    <a:pt x="27626" y="0"/>
                    <a:pt x="3759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171450" cap="rnd">
              <a:gradFill>
                <a:gsLst>
                  <a:gs pos="0">
                    <a:srgbClr val="E4B795">
                      <a:alpha val="100000"/>
                    </a:srgbClr>
                  </a:gs>
                  <a:gs pos="50000">
                    <a:srgbClr val="699ACD">
                      <a:alpha val="100000"/>
                    </a:srgbClr>
                  </a:gs>
                  <a:gs pos="100000">
                    <a:srgbClr val="2F679F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687788" cy="14134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760705">
            <a:off x="1423346" y="-1948290"/>
            <a:ext cx="15441309" cy="6543255"/>
          </a:xfrm>
          <a:custGeom>
            <a:avLst/>
            <a:gdLst/>
            <a:ahLst/>
            <a:cxnLst/>
            <a:rect r="r" b="b" t="t" l="l"/>
            <a:pathLst>
              <a:path h="6543255" w="15441309">
                <a:moveTo>
                  <a:pt x="0" y="0"/>
                </a:moveTo>
                <a:lnTo>
                  <a:pt x="15441308" y="0"/>
                </a:lnTo>
                <a:lnTo>
                  <a:pt x="15441308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35153" y="4456918"/>
            <a:ext cx="12711049" cy="175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2190"/>
              </a:lnSpc>
            </a:pPr>
            <a:r>
              <a:rPr lang="en-US" b="true" sz="12567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3544" y="7331951"/>
            <a:ext cx="7682110" cy="893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59"/>
              </a:lnSpc>
            </a:pPr>
            <a:r>
              <a:rPr lang="en-US" b="true" sz="5121" spc="122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REFERENCES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3544" y="8215886"/>
            <a:ext cx="8274103" cy="1246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3658" indent="-301829" lvl="1">
              <a:lnSpc>
                <a:spcPts val="3215"/>
              </a:lnSpc>
              <a:buFont typeface="Arial"/>
              <a:buChar char="•"/>
            </a:pPr>
            <a:r>
              <a:rPr lang="en-US" sz="2796" spc="53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Dr. Pet Online : https://drpetonline.in/</a:t>
            </a:r>
          </a:p>
          <a:p>
            <a:pPr algn="l" marL="603658" indent="-301829" lvl="1">
              <a:lnSpc>
                <a:spcPts val="3215"/>
              </a:lnSpc>
              <a:buFont typeface="Arial"/>
              <a:buChar char="•"/>
            </a:pPr>
            <a:r>
              <a:rPr lang="en-US" sz="2796" spc="53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Supertails Clinic : https://supertails.com/</a:t>
            </a:r>
          </a:p>
          <a:p>
            <a:pPr algn="l" marL="603658" indent="-301829" lvl="1">
              <a:lnSpc>
                <a:spcPts val="3215"/>
              </a:lnSpc>
              <a:buFont typeface="Arial"/>
              <a:buChar char="•"/>
            </a:pPr>
            <a:r>
              <a:rPr lang="en-US" sz="2796" spc="53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Zigly Pet Care : https://stores.zigly.com/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84366" y="-196806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408865" y="-392510"/>
            <a:ext cx="7501837" cy="11072020"/>
            <a:chOff x="0" y="0"/>
            <a:chExt cx="1975792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75793" cy="2916088"/>
            </a:xfrm>
            <a:custGeom>
              <a:avLst/>
              <a:gdLst/>
              <a:ahLst/>
              <a:cxnLst/>
              <a:rect r="r" b="b" t="t" l="l"/>
              <a:pathLst>
                <a:path h="2916088" w="1975793">
                  <a:moveTo>
                    <a:pt x="0" y="0"/>
                  </a:moveTo>
                  <a:lnTo>
                    <a:pt x="1975793" y="0"/>
                  </a:lnTo>
                  <a:lnTo>
                    <a:pt x="1975793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7579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431877" y="633234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159298" y="872030"/>
            <a:ext cx="8403819" cy="2466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PROJECT OVERVIEW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988633" y="-146732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59298" y="3353304"/>
            <a:ext cx="9100002" cy="6982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70"/>
              </a:lnSpc>
            </a:pPr>
            <a:r>
              <a:rPr lang="en-US" sz="2478" spc="123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What is HappyPaws?</a:t>
            </a:r>
          </a:p>
          <a:p>
            <a:pPr algn="l" marL="535142" indent="-267571" lvl="1">
              <a:lnSpc>
                <a:spcPts val="3470"/>
              </a:lnSpc>
              <a:buFont typeface="Arial"/>
              <a:buChar char="•"/>
            </a:pPr>
            <a:r>
              <a:rPr lang="en-US" sz="2478" spc="123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 full-stack veterinary clinic management system.</a:t>
            </a:r>
          </a:p>
          <a:p>
            <a:pPr algn="l" marL="535142" indent="-267571" lvl="1">
              <a:lnSpc>
                <a:spcPts val="3470"/>
              </a:lnSpc>
              <a:buFont typeface="Arial"/>
              <a:buChar char="•"/>
            </a:pPr>
            <a:r>
              <a:rPr lang="en-US" sz="2478" spc="123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Built on the modern Spring PetClinic architecture.</a:t>
            </a:r>
          </a:p>
          <a:p>
            <a:pPr algn="l">
              <a:lnSpc>
                <a:spcPts val="3470"/>
              </a:lnSpc>
            </a:pPr>
          </a:p>
          <a:p>
            <a:pPr algn="l">
              <a:lnSpc>
                <a:spcPts val="3470"/>
              </a:lnSpc>
            </a:pPr>
            <a:r>
              <a:rPr lang="en-US" b="true" sz="2478" spc="123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Core Purpose:</a:t>
            </a:r>
          </a:p>
          <a:p>
            <a:pPr algn="l" marL="535142" indent="-267571" lvl="1">
              <a:lnSpc>
                <a:spcPts val="3470"/>
              </a:lnSpc>
              <a:buFont typeface="Arial"/>
              <a:buChar char="•"/>
            </a:pPr>
            <a:r>
              <a:rPr lang="en-US" sz="2478" spc="123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Manages clinic operations: Owners, Pets, Visits, and Veterinarians.</a:t>
            </a:r>
          </a:p>
          <a:p>
            <a:pPr algn="l" marL="535142" indent="-267571" lvl="1">
              <a:lnSpc>
                <a:spcPts val="3470"/>
              </a:lnSpc>
              <a:buFont typeface="Arial"/>
              <a:buChar char="•"/>
            </a:pPr>
            <a:r>
              <a:rPr lang="en-US" sz="2478" spc="123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Provides a centralized, structured platform for veterinary services.</a:t>
            </a:r>
          </a:p>
          <a:p>
            <a:pPr algn="l">
              <a:lnSpc>
                <a:spcPts val="3470"/>
              </a:lnSpc>
            </a:pPr>
          </a:p>
          <a:p>
            <a:pPr algn="l">
              <a:lnSpc>
                <a:spcPts val="3470"/>
              </a:lnSpc>
            </a:pPr>
            <a:r>
              <a:rPr lang="en-US" b="true" sz="2478" spc="123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Differentiator:</a:t>
            </a:r>
          </a:p>
          <a:p>
            <a:pPr algn="l" marL="535142" indent="-267571" lvl="1">
              <a:lnSpc>
                <a:spcPts val="3470"/>
              </a:lnSpc>
              <a:buFont typeface="Arial"/>
              <a:buChar char="•"/>
            </a:pPr>
            <a:r>
              <a:rPr lang="en-US" sz="2478" spc="123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Replaces the traditional monolithic Spring PetClinic with a modern decoupled architecture (React Frontend + Spring Boot Backend).</a:t>
            </a:r>
          </a:p>
          <a:p>
            <a:pPr algn="l">
              <a:lnSpc>
                <a:spcPts val="3470"/>
              </a:lnSpc>
            </a:pPr>
          </a:p>
          <a:p>
            <a:pPr algn="l">
              <a:lnSpc>
                <a:spcPts val="347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-5400000">
            <a:off x="5051556" y="7300860"/>
            <a:ext cx="249294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HappyPaws</a:t>
            </a:r>
          </a:p>
        </p:txBody>
      </p:sp>
      <p:sp>
        <p:nvSpPr>
          <p:cNvPr name="TextBox 11" id="11"/>
          <p:cNvSpPr txBox="true"/>
          <p:nvPr/>
        </p:nvSpPr>
        <p:spPr>
          <a:xfrm rot="-5400000">
            <a:off x="5388032" y="2353112"/>
            <a:ext cx="181999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2" id="12"/>
          <p:cNvSpPr txBox="true"/>
          <p:nvPr/>
        </p:nvSpPr>
        <p:spPr>
          <a:xfrm rot="-5400000">
            <a:off x="4258184" y="4671494"/>
            <a:ext cx="4079691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Final Year B.Tech Project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956682" y="439935"/>
            <a:ext cx="749372" cy="9407130"/>
            <a:chOff x="0" y="0"/>
            <a:chExt cx="197365" cy="247759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97365" cy="2477598"/>
            </a:xfrm>
            <a:custGeom>
              <a:avLst/>
              <a:gdLst/>
              <a:ahLst/>
              <a:cxnLst/>
              <a:rect r="r" b="b" t="t" l="l"/>
              <a:pathLst>
                <a:path h="2477598" w="197365">
                  <a:moveTo>
                    <a:pt x="98683" y="0"/>
                  </a:moveTo>
                  <a:lnTo>
                    <a:pt x="98683" y="0"/>
                  </a:lnTo>
                  <a:cubicBezTo>
                    <a:pt x="153184" y="0"/>
                    <a:pt x="197365" y="44182"/>
                    <a:pt x="197365" y="98683"/>
                  </a:cubicBezTo>
                  <a:lnTo>
                    <a:pt x="197365" y="2378915"/>
                  </a:lnTo>
                  <a:cubicBezTo>
                    <a:pt x="197365" y="2433416"/>
                    <a:pt x="153184" y="2477598"/>
                    <a:pt x="98683" y="2477598"/>
                  </a:cubicBezTo>
                  <a:lnTo>
                    <a:pt x="98683" y="2477598"/>
                  </a:lnTo>
                  <a:cubicBezTo>
                    <a:pt x="44182" y="2477598"/>
                    <a:pt x="0" y="2433416"/>
                    <a:pt x="0" y="2378915"/>
                  </a:cubicBezTo>
                  <a:lnTo>
                    <a:pt x="0" y="98683"/>
                  </a:lnTo>
                  <a:cubicBezTo>
                    <a:pt x="0" y="44182"/>
                    <a:pt x="44182" y="0"/>
                    <a:pt x="986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97365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038325" y="4066595"/>
            <a:ext cx="6770152" cy="5055351"/>
            <a:chOff x="0" y="0"/>
            <a:chExt cx="1816112" cy="135611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16112" cy="1356112"/>
            </a:xfrm>
            <a:custGeom>
              <a:avLst/>
              <a:gdLst/>
              <a:ahLst/>
              <a:cxnLst/>
              <a:rect r="r" b="b" t="t" l="l"/>
              <a:pathLst>
                <a:path h="1356112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1356112"/>
                  </a:lnTo>
                  <a:lnTo>
                    <a:pt x="0" y="135611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816112" cy="14132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017567" y="4066595"/>
            <a:ext cx="6895551" cy="5055351"/>
            <a:chOff x="0" y="0"/>
            <a:chExt cx="1816112" cy="13314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16112" cy="1331451"/>
            </a:xfrm>
            <a:custGeom>
              <a:avLst/>
              <a:gdLst/>
              <a:ahLst/>
              <a:cxnLst/>
              <a:rect r="r" b="b" t="t" l="l"/>
              <a:pathLst>
                <a:path h="1331451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1331451"/>
                  </a:lnTo>
                  <a:lnTo>
                    <a:pt x="0" y="1331451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1816112" cy="1388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869338" y="2082771"/>
            <a:ext cx="9407130" cy="131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MOTIVATION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02473" y="4301387"/>
            <a:ext cx="1330353" cy="100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7"/>
              </a:lnSpc>
              <a:spcBef>
                <a:spcPct val="0"/>
              </a:spcBef>
            </a:pPr>
            <a:r>
              <a:rPr lang="en-US" b="true" sz="5498" spc="131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184756" y="4325701"/>
            <a:ext cx="1354994" cy="1019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 spc="134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604942" y="4387498"/>
            <a:ext cx="4844529" cy="869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78"/>
              </a:lnSpc>
              <a:spcBef>
                <a:spcPct val="0"/>
              </a:spcBef>
            </a:pPr>
            <a:r>
              <a:rPr lang="en-US" b="true" sz="4770" spc="238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The Problems: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615950" y="4344768"/>
            <a:ext cx="4844529" cy="869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78"/>
              </a:lnSpc>
              <a:spcBef>
                <a:spcPct val="0"/>
              </a:spcBef>
            </a:pPr>
            <a:r>
              <a:rPr lang="en-US" b="true" sz="4770" spc="238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The Solution: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561479" y="5379295"/>
            <a:ext cx="6246998" cy="3742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6331" indent="-328165" lvl="1">
              <a:lnSpc>
                <a:spcPts val="4255"/>
              </a:lnSpc>
              <a:buFont typeface="Arial"/>
              <a:buChar char="•"/>
            </a:pPr>
            <a:r>
              <a:rPr lang="en-US" sz="3039" spc="151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Traditional academic projects often focus solely on backend logic.</a:t>
            </a:r>
          </a:p>
          <a:p>
            <a:pPr algn="l" marL="656331" indent="-328165" lvl="1">
              <a:lnSpc>
                <a:spcPts val="4255"/>
              </a:lnSpc>
              <a:buFont typeface="Arial"/>
              <a:buChar char="•"/>
            </a:pPr>
            <a:r>
              <a:rPr lang="en-US" sz="3039" spc="151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Legacy systems lack modern, interactive user interfaces.</a:t>
            </a:r>
          </a:p>
          <a:p>
            <a:pPr algn="l">
              <a:lnSpc>
                <a:spcPts val="4255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0666120" y="5436445"/>
            <a:ext cx="5794359" cy="35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1372" indent="-275686" lvl="1">
              <a:lnSpc>
                <a:spcPts val="3575"/>
              </a:lnSpc>
              <a:buFont typeface="Arial"/>
              <a:buChar char="•"/>
            </a:pPr>
            <a:r>
              <a:rPr lang="en-US" sz="2553" spc="127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Enterprise-Level Practices: Demonstrates layered architecture and RESTful APIs.</a:t>
            </a:r>
          </a:p>
          <a:p>
            <a:pPr algn="l" marL="551372" indent="-275686" lvl="1">
              <a:lnSpc>
                <a:spcPts val="3575"/>
              </a:lnSpc>
              <a:buFont typeface="Arial"/>
              <a:buChar char="•"/>
            </a:pPr>
            <a:r>
              <a:rPr lang="en-US" sz="2553" spc="127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Production-Ready Approach: Bridges the gap between academic theory and industry standards.</a:t>
            </a:r>
          </a:p>
          <a:p>
            <a:pPr algn="l">
              <a:lnSpc>
                <a:spcPts val="3575"/>
              </a:lnSpc>
              <a:spcBef>
                <a:spcPct val="0"/>
              </a:spcBef>
            </a:pPr>
          </a:p>
        </p:txBody>
      </p:sp>
      <p:grpSp>
        <p:nvGrpSpPr>
          <p:cNvPr name="Group 21" id="21"/>
          <p:cNvGrpSpPr/>
          <p:nvPr/>
        </p:nvGrpSpPr>
        <p:grpSpPr>
          <a:xfrm rot="5400000">
            <a:off x="6251381" y="-3710637"/>
            <a:ext cx="643045" cy="9407130"/>
            <a:chOff x="0" y="0"/>
            <a:chExt cx="169362" cy="247759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Studio Shodwe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277374" y="783695"/>
            <a:ext cx="181999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017681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1279340" y="-3711595"/>
            <a:ext cx="643045" cy="9407130"/>
            <a:chOff x="0" y="0"/>
            <a:chExt cx="169362" cy="24775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225008">
            <a:off x="-467361" y="-2757747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986204" y="6250419"/>
            <a:ext cx="11514218" cy="8506128"/>
          </a:xfrm>
          <a:custGeom>
            <a:avLst/>
            <a:gdLst/>
            <a:ahLst/>
            <a:cxnLst/>
            <a:rect r="r" b="b" t="t" l="l"/>
            <a:pathLst>
              <a:path h="8506128" w="1151421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7259300" y="-392510"/>
            <a:ext cx="1437565" cy="11072020"/>
            <a:chOff x="0" y="0"/>
            <a:chExt cx="378618" cy="29160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8021110" y="782737"/>
            <a:ext cx="249294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HappyPaws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05333" y="782737"/>
            <a:ext cx="181999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874634" y="782737"/>
            <a:ext cx="3919960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Final Year B.Tech Project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041524" y="6795739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2108936"/>
            <a:ext cx="12765895" cy="1317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OBJECTIVES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3311710"/>
            <a:ext cx="11890023" cy="6216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4" indent="-377827" lvl="1">
              <a:lnSpc>
                <a:spcPts val="4900"/>
              </a:lnSpc>
              <a:buFont typeface="Arial"/>
              <a:buChar char="•"/>
            </a:pPr>
            <a:r>
              <a:rPr lang="en-US" sz="3500" spc="8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Develop a full-stack web application using React and Spring Boot.</a:t>
            </a:r>
          </a:p>
          <a:p>
            <a:pPr algn="l" marL="755654" indent="-377827" lvl="1">
              <a:lnSpc>
                <a:spcPts val="4900"/>
              </a:lnSpc>
              <a:buFont typeface="Arial"/>
              <a:buChar char="•"/>
            </a:pPr>
            <a:r>
              <a:rPr lang="en-US" sz="3500" spc="8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Implement robust CRUD operations on real-world entities (Pets, Owners).</a:t>
            </a:r>
          </a:p>
          <a:p>
            <a:pPr algn="l" marL="755654" indent="-377827" lvl="1">
              <a:lnSpc>
                <a:spcPts val="4900"/>
              </a:lnSpc>
              <a:buFont typeface="Arial"/>
              <a:buChar char="•"/>
            </a:pPr>
            <a:r>
              <a:rPr lang="en-US" sz="3500" spc="8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Adhere to strict Layered Architecture principles.</a:t>
            </a:r>
          </a:p>
          <a:p>
            <a:pPr algn="l" marL="755654" indent="-377827" lvl="1">
              <a:lnSpc>
                <a:spcPts val="4900"/>
              </a:lnSpc>
              <a:buFont typeface="Arial"/>
              <a:buChar char="•"/>
            </a:pPr>
            <a:r>
              <a:rPr lang="en-US" sz="3500" spc="8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Build secure RESTful APIs with proper database persistence.</a:t>
            </a:r>
          </a:p>
          <a:p>
            <a:pPr algn="l" marL="755654" indent="-377827" lvl="1">
              <a:lnSpc>
                <a:spcPts val="4900"/>
              </a:lnSpc>
              <a:buFont typeface="Arial"/>
              <a:buChar char="•"/>
            </a:pPr>
            <a:r>
              <a:rPr lang="en-US" sz="3500" spc="8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Create a clean, maintainable reference project for future students.</a:t>
            </a:r>
          </a:p>
          <a:p>
            <a:pPr algn="l">
              <a:lnSpc>
                <a:spcPts val="49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84357">
            <a:off x="-575872" y="-647487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-392510"/>
            <a:ext cx="2222584" cy="11072020"/>
            <a:chOff x="0" y="0"/>
            <a:chExt cx="585372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85372" cy="2916088"/>
            </a:xfrm>
            <a:custGeom>
              <a:avLst/>
              <a:gdLst/>
              <a:ahLst/>
              <a:cxnLst/>
              <a:rect r="r" b="b" t="t" l="l"/>
              <a:pathLst>
                <a:path h="2916088" w="585372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59303" y="3524696"/>
            <a:ext cx="643045" cy="7154814"/>
            <a:chOff x="0" y="0"/>
            <a:chExt cx="169362" cy="188439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1884395"/>
            </a:xfrm>
            <a:custGeom>
              <a:avLst/>
              <a:gdLst/>
              <a:ahLst/>
              <a:cxnLst/>
              <a:rect r="r" b="b" t="t" l="l"/>
              <a:pathLst>
                <a:path h="1884395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1799715"/>
                  </a:lnTo>
                  <a:cubicBezTo>
                    <a:pt x="169362" y="1846483"/>
                    <a:pt x="131449" y="1884395"/>
                    <a:pt x="84681" y="1884395"/>
                  </a:cubicBezTo>
                  <a:lnTo>
                    <a:pt x="84681" y="1884395"/>
                  </a:lnTo>
                  <a:cubicBezTo>
                    <a:pt x="62222" y="1884395"/>
                    <a:pt x="40683" y="1875474"/>
                    <a:pt x="24802" y="1859593"/>
                  </a:cubicBezTo>
                  <a:cubicBezTo>
                    <a:pt x="8922" y="1843712"/>
                    <a:pt x="0" y="1822173"/>
                    <a:pt x="0" y="1799715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19415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6818188" y="545066"/>
            <a:ext cx="9166884" cy="9006160"/>
          </a:xfrm>
          <a:custGeom>
            <a:avLst/>
            <a:gdLst/>
            <a:ahLst/>
            <a:cxnLst/>
            <a:rect r="r" b="b" t="t" l="l"/>
            <a:pathLst>
              <a:path h="9006160" w="9166884">
                <a:moveTo>
                  <a:pt x="0" y="0"/>
                </a:moveTo>
                <a:lnTo>
                  <a:pt x="9166884" y="0"/>
                </a:lnTo>
                <a:lnTo>
                  <a:pt x="9166884" y="9006161"/>
                </a:lnTo>
                <a:lnTo>
                  <a:pt x="0" y="90061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5" r="0" b="-8455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-5400000">
            <a:off x="301036" y="7560284"/>
            <a:ext cx="249294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HappyPaws</a:t>
            </a:r>
          </a:p>
        </p:txBody>
      </p:sp>
      <p:sp>
        <p:nvSpPr>
          <p:cNvPr name="TextBox 12" id="12"/>
          <p:cNvSpPr txBox="true"/>
          <p:nvPr/>
        </p:nvSpPr>
        <p:spPr>
          <a:xfrm rot="-5400000">
            <a:off x="637488" y="4872252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1110727" y="-531114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432674" y="1085850"/>
            <a:ext cx="4826626" cy="1211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90"/>
              </a:lnSpc>
            </a:pPr>
            <a:r>
              <a:rPr lang="en-US" b="true" sz="462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SYSTEM ARCHITECTURE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65348">
            <a:off x="-1362223" y="-2212276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1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1" y="4424552"/>
                </a:lnTo>
                <a:lnTo>
                  <a:pt x="10441421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50927">
            <a:off x="5486162" y="7645079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144000" y="4192649"/>
            <a:ext cx="9569219" cy="6257897"/>
            <a:chOff x="0" y="0"/>
            <a:chExt cx="2520288" cy="16481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20288" cy="1648170"/>
            </a:xfrm>
            <a:custGeom>
              <a:avLst/>
              <a:gdLst/>
              <a:ahLst/>
              <a:cxnLst/>
              <a:rect r="r" b="b" t="t" l="l"/>
              <a:pathLst>
                <a:path h="1648170" w="2520288">
                  <a:moveTo>
                    <a:pt x="0" y="0"/>
                  </a:moveTo>
                  <a:lnTo>
                    <a:pt x="2520288" y="0"/>
                  </a:lnTo>
                  <a:lnTo>
                    <a:pt x="2520288" y="1648170"/>
                  </a:lnTo>
                  <a:lnTo>
                    <a:pt x="0" y="1648170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520288" cy="17053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14969335" y="1122741"/>
            <a:ext cx="643045" cy="7706253"/>
            <a:chOff x="0" y="0"/>
            <a:chExt cx="169362" cy="202963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2029631"/>
            </a:xfrm>
            <a:custGeom>
              <a:avLst/>
              <a:gdLst/>
              <a:ahLst/>
              <a:cxnLst/>
              <a:rect r="r" b="b" t="t" l="l"/>
              <a:pathLst>
                <a:path h="2029631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1944950"/>
                  </a:lnTo>
                  <a:cubicBezTo>
                    <a:pt x="169362" y="1967409"/>
                    <a:pt x="160440" y="1988947"/>
                    <a:pt x="144559" y="2004828"/>
                  </a:cubicBezTo>
                  <a:cubicBezTo>
                    <a:pt x="128678" y="2020709"/>
                    <a:pt x="107140" y="2029631"/>
                    <a:pt x="84681" y="2029631"/>
                  </a:cubicBezTo>
                  <a:lnTo>
                    <a:pt x="84681" y="2029631"/>
                  </a:lnTo>
                  <a:cubicBezTo>
                    <a:pt x="37913" y="2029631"/>
                    <a:pt x="0" y="1991718"/>
                    <a:pt x="0" y="1944950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20867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2028076" y="4766635"/>
            <a:ext cx="2798032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HappyPaws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826108" y="4766635"/>
            <a:ext cx="310599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Final Year B.Tech Project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83331" y="6164711"/>
            <a:ext cx="9015053" cy="5990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86"/>
              </a:lnSpc>
            </a:pPr>
            <a:r>
              <a:rPr lang="en-US" b="true" sz="42769" spc="-3421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813385" y="948093"/>
            <a:ext cx="9445915" cy="2453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059"/>
              </a:lnSpc>
            </a:pPr>
            <a:r>
              <a:rPr lang="en-US" b="true" sz="933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TECHNOLOGY STACK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4810" y="1648435"/>
            <a:ext cx="9247077" cy="8312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39"/>
              </a:lnSpc>
            </a:pPr>
            <a:r>
              <a:rPr lang="en-US" b="true" sz="2957" spc="147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FRONTEND:</a:t>
            </a:r>
          </a:p>
          <a:p>
            <a:pPr algn="l" marL="638439" indent="-319220" lvl="1">
              <a:lnSpc>
                <a:spcPts val="4139"/>
              </a:lnSpc>
              <a:buFont typeface="Arial"/>
              <a:buChar char="•"/>
            </a:pPr>
            <a:r>
              <a:rPr lang="en-US" sz="2957" spc="14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Re</a:t>
            </a:r>
            <a:r>
              <a:rPr lang="en-US" sz="2957" spc="14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act.js v18.2.0</a:t>
            </a:r>
          </a:p>
          <a:p>
            <a:pPr algn="l" marL="638439" indent="-319220" lvl="1">
              <a:lnSpc>
                <a:spcPts val="4139"/>
              </a:lnSpc>
              <a:buFont typeface="Arial"/>
              <a:buChar char="•"/>
            </a:pPr>
            <a:r>
              <a:rPr lang="en-US" sz="2957" spc="14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HTML5, CSS3, JavaScript (ES6+)</a:t>
            </a:r>
          </a:p>
          <a:p>
            <a:pPr algn="l">
              <a:lnSpc>
                <a:spcPts val="4139"/>
              </a:lnSpc>
            </a:pPr>
          </a:p>
          <a:p>
            <a:pPr algn="l">
              <a:lnSpc>
                <a:spcPts val="4139"/>
              </a:lnSpc>
            </a:pPr>
            <a:r>
              <a:rPr lang="en-US" b="true" sz="2957" spc="147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BACKEND:</a:t>
            </a:r>
          </a:p>
          <a:p>
            <a:pPr algn="l" marL="638439" indent="-319220" lvl="1">
              <a:lnSpc>
                <a:spcPts val="4139"/>
              </a:lnSpc>
              <a:buFont typeface="Arial"/>
              <a:buChar char="•"/>
            </a:pPr>
            <a:r>
              <a:rPr lang="en-US" sz="2957" spc="14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Java v17</a:t>
            </a:r>
          </a:p>
          <a:p>
            <a:pPr algn="l" marL="638439" indent="-319220" lvl="1">
              <a:lnSpc>
                <a:spcPts val="4139"/>
              </a:lnSpc>
              <a:buFont typeface="Arial"/>
              <a:buChar char="•"/>
            </a:pPr>
            <a:r>
              <a:rPr lang="en-US" sz="2957" spc="14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Spring Boot v3.9.5</a:t>
            </a:r>
          </a:p>
          <a:p>
            <a:pPr algn="l" marL="638439" indent="-319220" lvl="1">
              <a:lnSpc>
                <a:spcPts val="4139"/>
              </a:lnSpc>
              <a:buFont typeface="Arial"/>
              <a:buChar char="•"/>
            </a:pPr>
            <a:r>
              <a:rPr lang="en-US" sz="2957" spc="14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Spring MVC, Spring Data JPA</a:t>
            </a:r>
          </a:p>
          <a:p>
            <a:pPr algn="l">
              <a:lnSpc>
                <a:spcPts val="4139"/>
              </a:lnSpc>
            </a:pPr>
          </a:p>
          <a:p>
            <a:pPr algn="l">
              <a:lnSpc>
                <a:spcPts val="4139"/>
              </a:lnSpc>
            </a:pPr>
            <a:r>
              <a:rPr lang="en-US" b="true" sz="2957" spc="147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DATABASE:</a:t>
            </a:r>
          </a:p>
          <a:p>
            <a:pPr algn="l" marL="638439" indent="-319220" lvl="1">
              <a:lnSpc>
                <a:spcPts val="4139"/>
              </a:lnSpc>
              <a:buFont typeface="Arial"/>
              <a:buChar char="•"/>
            </a:pPr>
            <a:r>
              <a:rPr lang="en-US" sz="2957" spc="14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MySQL v8.0.x</a:t>
            </a:r>
          </a:p>
          <a:p>
            <a:pPr algn="l">
              <a:lnSpc>
                <a:spcPts val="4139"/>
              </a:lnSpc>
            </a:pPr>
          </a:p>
          <a:p>
            <a:pPr algn="l">
              <a:lnSpc>
                <a:spcPts val="4139"/>
              </a:lnSpc>
            </a:pPr>
            <a:r>
              <a:rPr lang="en-US" b="true" sz="2957" spc="147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TOOLS:</a:t>
            </a:r>
          </a:p>
          <a:p>
            <a:pPr algn="l" marL="638439" indent="-319220" lvl="1">
              <a:lnSpc>
                <a:spcPts val="4139"/>
              </a:lnSpc>
              <a:buFont typeface="Arial"/>
              <a:buChar char="•"/>
            </a:pPr>
            <a:r>
              <a:rPr lang="en-US" sz="2957" spc="14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VS Code, Maven, Git/GitHub, </a:t>
            </a:r>
          </a:p>
          <a:p>
            <a:pPr algn="l" marL="638439" indent="-319220" lvl="1">
              <a:lnSpc>
                <a:spcPts val="4139"/>
              </a:lnSpc>
              <a:buFont typeface="Arial"/>
              <a:buChar char="•"/>
            </a:pPr>
            <a:r>
              <a:rPr lang="en-US" sz="2957" spc="147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Postman</a:t>
            </a:r>
          </a:p>
          <a:p>
            <a:pPr algn="l">
              <a:lnSpc>
                <a:spcPts val="41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8822478" y="4843437"/>
            <a:ext cx="643045" cy="9407130"/>
            <a:chOff x="0" y="0"/>
            <a:chExt cx="169362" cy="24775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564248" y="9337770"/>
            <a:ext cx="249294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HappyPaws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48471" y="9337770"/>
            <a:ext cx="181999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23923" y="9337748"/>
            <a:ext cx="3311230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Final Year B.Tech Project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8410460">
            <a:off x="1935723" y="-5126712"/>
            <a:ext cx="11976399" cy="7170869"/>
          </a:xfrm>
          <a:custGeom>
            <a:avLst/>
            <a:gdLst/>
            <a:ahLst/>
            <a:cxnLst/>
            <a:rect r="r" b="b" t="t" l="l"/>
            <a:pathLst>
              <a:path h="7170869" w="11976399">
                <a:moveTo>
                  <a:pt x="0" y="0"/>
                </a:moveTo>
                <a:lnTo>
                  <a:pt x="11976399" y="0"/>
                </a:lnTo>
                <a:lnTo>
                  <a:pt x="11976399" y="7170868"/>
                </a:lnTo>
                <a:lnTo>
                  <a:pt x="0" y="71708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664408" y="-882202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28700" y="1028700"/>
            <a:ext cx="5473709" cy="2431846"/>
            <a:chOff x="0" y="0"/>
            <a:chExt cx="1441635" cy="64048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3655775"/>
            <a:ext cx="5473709" cy="2431846"/>
            <a:chOff x="0" y="0"/>
            <a:chExt cx="1441635" cy="64048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6286752"/>
            <a:ext cx="5473709" cy="2431846"/>
            <a:chOff x="0" y="0"/>
            <a:chExt cx="1441635" cy="64048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785591" y="1028700"/>
            <a:ext cx="5473709" cy="2954316"/>
            <a:chOff x="0" y="0"/>
            <a:chExt cx="1441635" cy="77809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41635" cy="778091"/>
            </a:xfrm>
            <a:custGeom>
              <a:avLst/>
              <a:gdLst/>
              <a:ahLst/>
              <a:cxnLst/>
              <a:rect r="r" b="b" t="t" l="l"/>
              <a:pathLst>
                <a:path h="778091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732831"/>
                  </a:lnTo>
                  <a:cubicBezTo>
                    <a:pt x="1441635" y="744835"/>
                    <a:pt x="1436867" y="756347"/>
                    <a:pt x="1428379" y="764835"/>
                  </a:cubicBezTo>
                  <a:cubicBezTo>
                    <a:pt x="1419891" y="773323"/>
                    <a:pt x="1408379" y="778091"/>
                    <a:pt x="1396375" y="778091"/>
                  </a:cubicBezTo>
                  <a:lnTo>
                    <a:pt x="45260" y="778091"/>
                  </a:lnTo>
                  <a:cubicBezTo>
                    <a:pt x="20264" y="778091"/>
                    <a:pt x="0" y="757828"/>
                    <a:pt x="0" y="732831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1441635" cy="8352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900008" y="4630716"/>
            <a:ext cx="5473709" cy="2431846"/>
            <a:chOff x="0" y="0"/>
            <a:chExt cx="1441635" cy="64048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688235" y="1707455"/>
            <a:ext cx="4154639" cy="520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0"/>
              </a:lnSpc>
            </a:pPr>
            <a:r>
              <a:rPr lang="en-US" b="true" sz="367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OWNER MODULE: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88235" y="4226638"/>
            <a:ext cx="4154639" cy="520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0"/>
              </a:lnSpc>
            </a:pPr>
            <a:r>
              <a:rPr lang="en-US" b="true" sz="367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PET MODULE: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688235" y="6890465"/>
            <a:ext cx="4154639" cy="520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0"/>
              </a:lnSpc>
            </a:pPr>
            <a:r>
              <a:rPr lang="en-US" b="true" sz="367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VISIT MODULE: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442816" y="1626606"/>
            <a:ext cx="4154639" cy="972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0"/>
              </a:lnSpc>
            </a:pPr>
            <a:r>
              <a:rPr lang="en-US" b="true" sz="367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VETERINARIAN MODULE: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652483" y="5114163"/>
            <a:ext cx="4154639" cy="520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0"/>
              </a:lnSpc>
            </a:pPr>
            <a:r>
              <a:rPr lang="en-US" b="true" sz="367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AUTH MODULE: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6502409" y="3945293"/>
            <a:ext cx="5009307" cy="1787110"/>
            <a:chOff x="0" y="0"/>
            <a:chExt cx="6679077" cy="2382813"/>
          </a:xfrm>
        </p:grpSpPr>
        <p:sp>
          <p:nvSpPr>
            <p:cNvPr name="TextBox 32" id="32"/>
            <p:cNvSpPr txBox="true"/>
            <p:nvPr/>
          </p:nvSpPr>
          <p:spPr>
            <a:xfrm rot="0">
              <a:off x="0" y="47625"/>
              <a:ext cx="6679077" cy="19189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21"/>
                </a:lnSpc>
              </a:pPr>
              <a:r>
                <a:rPr lang="en-US" b="true" sz="5383">
                  <a:solidFill>
                    <a:srgbClr val="343434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KEY </a:t>
              </a:r>
            </a:p>
            <a:p>
              <a:pPr algn="ctr">
                <a:lnSpc>
                  <a:spcPts val="5221"/>
                </a:lnSpc>
              </a:pPr>
              <a:r>
                <a:rPr lang="en-US" b="true" sz="5383">
                  <a:solidFill>
                    <a:srgbClr val="343434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MODULES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0" y="1914699"/>
              <a:ext cx="6679077" cy="4681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29"/>
                </a:lnSpc>
                <a:spcBef>
                  <a:spcPct val="0"/>
                </a:spcBef>
              </a:pPr>
              <a:r>
                <a:rPr lang="en-US" sz="2020" spc="48">
                  <a:solidFill>
                    <a:srgbClr val="343434"/>
                  </a:solidFill>
                  <a:latin typeface="Telegraf"/>
                  <a:ea typeface="Telegraf"/>
                  <a:cs typeface="Telegraf"/>
                  <a:sym typeface="Telegraf"/>
                </a:rPr>
                <a:t>MAPPING OUR THOUGHTS</a:t>
              </a: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971634" y="2152077"/>
            <a:ext cx="3587842" cy="817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11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Register and manage pet owners.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971634" y="4671261"/>
            <a:ext cx="3587842" cy="817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11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Add and update pet details/medical history.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971634" y="7335088"/>
            <a:ext cx="3587842" cy="817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11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Schedule and track clinic visits.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713340" y="2555895"/>
            <a:ext cx="3587842" cy="817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11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Manage vet profiles and specialties.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935881" y="5681002"/>
            <a:ext cx="3587842" cy="817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11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 Secure login and role management.</a:t>
            </a:r>
          </a:p>
        </p:txBody>
      </p:sp>
      <p:sp>
        <p:nvSpPr>
          <p:cNvPr name="AutoShape 39" id="39"/>
          <p:cNvSpPr/>
          <p:nvPr/>
        </p:nvSpPr>
        <p:spPr>
          <a:xfrm flipV="true">
            <a:off x="6502409" y="2244623"/>
            <a:ext cx="5283182" cy="0"/>
          </a:xfrm>
          <a:prstGeom prst="line">
            <a:avLst/>
          </a:prstGeom>
          <a:ln cap="flat" w="19050">
            <a:solidFill>
              <a:srgbClr val="164B82"/>
            </a:solidFill>
            <a:prstDash val="sysDash"/>
            <a:headEnd type="oval" len="lg" w="lg"/>
            <a:tailEnd type="oval" len="lg" w="lg"/>
          </a:ln>
        </p:spPr>
      </p:sp>
      <p:sp>
        <p:nvSpPr>
          <p:cNvPr name="AutoShape 40" id="40"/>
          <p:cNvSpPr/>
          <p:nvPr/>
        </p:nvSpPr>
        <p:spPr>
          <a:xfrm flipV="true">
            <a:off x="6502409" y="6984683"/>
            <a:ext cx="8139558" cy="511414"/>
          </a:xfrm>
          <a:prstGeom prst="line">
            <a:avLst/>
          </a:prstGeom>
          <a:ln cap="flat" w="19050">
            <a:solidFill>
              <a:srgbClr val="164B82"/>
            </a:solidFill>
            <a:prstDash val="sysDash"/>
            <a:headEnd type="oval" len="lg" w="lg"/>
            <a:tailEnd type="oval" len="lg" w="lg"/>
          </a:ln>
        </p:spPr>
      </p:sp>
      <p:sp>
        <p:nvSpPr>
          <p:cNvPr name="AutoShape 41" id="41"/>
          <p:cNvSpPr/>
          <p:nvPr/>
        </p:nvSpPr>
        <p:spPr>
          <a:xfrm>
            <a:off x="6502409" y="4871699"/>
            <a:ext cx="446710" cy="0"/>
          </a:xfrm>
          <a:prstGeom prst="line">
            <a:avLst/>
          </a:prstGeom>
          <a:ln cap="flat" w="19050">
            <a:solidFill>
              <a:srgbClr val="164B82"/>
            </a:solidFill>
            <a:prstDash val="sysDash"/>
            <a:headEnd type="oval" len="lg" w="lg"/>
            <a:tailEnd type="oval" len="lg" w="lg"/>
          </a:ln>
        </p:spPr>
      </p:sp>
      <p:sp>
        <p:nvSpPr>
          <p:cNvPr name="AutoShape 42" id="42"/>
          <p:cNvSpPr/>
          <p:nvPr/>
        </p:nvSpPr>
        <p:spPr>
          <a:xfrm>
            <a:off x="14636863" y="4047660"/>
            <a:ext cx="0" cy="583056"/>
          </a:xfrm>
          <a:prstGeom prst="line">
            <a:avLst/>
          </a:prstGeom>
          <a:ln cap="flat" w="19050">
            <a:solidFill>
              <a:srgbClr val="164B82"/>
            </a:solidFill>
            <a:prstDash val="sysDash"/>
            <a:headEnd type="oval" len="lg" w="lg"/>
            <a:tailEnd type="oval" len="lg" w="lg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189023" y="-244431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3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3" y="5407093"/>
                </a:lnTo>
                <a:lnTo>
                  <a:pt x="1276010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786060" y="-392510"/>
            <a:ext cx="6667753" cy="11072020"/>
            <a:chOff x="0" y="0"/>
            <a:chExt cx="1756116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56116" cy="2916088"/>
            </a:xfrm>
            <a:custGeom>
              <a:avLst/>
              <a:gdLst/>
              <a:ahLst/>
              <a:cxnLst/>
              <a:rect r="r" b="b" t="t" l="l"/>
              <a:pathLst>
                <a:path h="2916088" w="1756116">
                  <a:moveTo>
                    <a:pt x="0" y="0"/>
                  </a:moveTo>
                  <a:lnTo>
                    <a:pt x="1756116" y="0"/>
                  </a:lnTo>
                  <a:lnTo>
                    <a:pt x="1756116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756116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038733" y="493099"/>
            <a:ext cx="643045" cy="9407130"/>
            <a:chOff x="0" y="0"/>
            <a:chExt cx="857393" cy="12542840"/>
          </a:xfrm>
        </p:grpSpPr>
        <p:sp>
          <p:nvSpPr>
            <p:cNvPr name="TextBox 7" id="7"/>
            <p:cNvSpPr txBox="true"/>
            <p:nvPr/>
          </p:nvSpPr>
          <p:spPr>
            <a:xfrm rot="-5400000">
              <a:off x="-1266608" y="9088128"/>
              <a:ext cx="3323932" cy="4468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spc="95">
                  <a:solidFill>
                    <a:srgbClr val="F2F7FA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HappyPaws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-5400000">
              <a:off x="-817974" y="2491132"/>
              <a:ext cx="2426665" cy="4468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60"/>
                </a:lnSpc>
                <a:spcBef>
                  <a:spcPct val="0"/>
                </a:spcBef>
              </a:pPr>
              <a:r>
                <a:rPr lang="en-US" sz="1900" spc="95">
                  <a:solidFill>
                    <a:srgbClr val="F2F7FA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2025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-5400000">
              <a:off x="-817974" y="5504054"/>
              <a:ext cx="2426665" cy="4468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 spc="95">
                  <a:solidFill>
                    <a:srgbClr val="F2F7FA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Project.</a:t>
              </a: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0" y="0"/>
              <a:ext cx="857393" cy="12542840"/>
              <a:chOff x="0" y="0"/>
              <a:chExt cx="169362" cy="2477598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69362" cy="2477598"/>
              </a:xfrm>
              <a:custGeom>
                <a:avLst/>
                <a:gdLst/>
                <a:ahLst/>
                <a:cxnLst/>
                <a:rect r="r" b="b" t="t" l="l"/>
                <a:pathLst>
                  <a:path h="2477598" w="169362">
                    <a:moveTo>
                      <a:pt x="84681" y="0"/>
                    </a:moveTo>
                    <a:lnTo>
                      <a:pt x="84681" y="0"/>
                    </a:lnTo>
                    <a:cubicBezTo>
                      <a:pt x="107140" y="0"/>
                      <a:pt x="128678" y="8922"/>
                      <a:pt x="144559" y="24802"/>
                    </a:cubicBezTo>
                    <a:cubicBezTo>
                      <a:pt x="160440" y="40683"/>
                      <a:pt x="169362" y="62222"/>
                      <a:pt x="169362" y="84681"/>
                    </a:cubicBezTo>
                    <a:lnTo>
                      <a:pt x="169362" y="2392917"/>
                    </a:lnTo>
                    <a:cubicBezTo>
                      <a:pt x="169362" y="2439685"/>
                      <a:pt x="131449" y="2477598"/>
                      <a:pt x="84681" y="2477598"/>
                    </a:cubicBezTo>
                    <a:lnTo>
                      <a:pt x="84681" y="2477598"/>
                    </a:lnTo>
                    <a:cubicBezTo>
                      <a:pt x="37913" y="2477598"/>
                      <a:pt x="0" y="2439685"/>
                      <a:pt x="0" y="2392917"/>
                    </a:cubicBezTo>
                    <a:lnTo>
                      <a:pt x="0" y="84681"/>
                    </a:lnTo>
                    <a:cubicBezTo>
                      <a:pt x="0" y="37913"/>
                      <a:pt x="37913" y="0"/>
                      <a:pt x="8468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2F7FA"/>
                </a:solidFill>
                <a:prstDash val="solid"/>
                <a:round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57150"/>
                <a:ext cx="169362" cy="253474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39"/>
                  </a:lnSpc>
                </a:pPr>
              </a:p>
            </p:txBody>
          </p:sp>
        </p:grpSp>
      </p:grpSp>
      <p:sp>
        <p:nvSpPr>
          <p:cNvPr name="TextBox 13" id="13"/>
          <p:cNvSpPr txBox="true"/>
          <p:nvPr/>
        </p:nvSpPr>
        <p:spPr>
          <a:xfrm rot="0">
            <a:off x="10951976" y="7212829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1133252"/>
            <a:ext cx="9923276" cy="3515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24"/>
              </a:lnSpc>
            </a:pPr>
            <a:r>
              <a:rPr lang="en-US" sz="13323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KEY FEATURES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07758" y="4639800"/>
            <a:ext cx="9616830" cy="4829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b="true" sz="3000" spc="72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User Authentication &amp; Authorization:</a:t>
            </a:r>
            <a:r>
              <a:rPr lang="en-US" sz="3000" spc="72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Secure access.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b="true" sz="3000" spc="72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Role-Based Access Control (RBAC):</a:t>
            </a:r>
            <a:r>
              <a:rPr lang="en-US" sz="3000" spc="72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Distinct permissions for Admins vs. Users.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b="true" sz="3000" spc="72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RESTful API Communication:</a:t>
            </a:r>
            <a:r>
              <a:rPr lang="en-US" sz="3000" spc="72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Seamless data flow between React and Spring Boot.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b="true" sz="3000" spc="72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Layered Architecture:</a:t>
            </a:r>
            <a:r>
              <a:rPr lang="en-US" sz="3000" spc="72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Modular, scalable, and easy to maintain.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92510"/>
            <a:ext cx="5212196" cy="11072020"/>
            <a:chOff x="0" y="0"/>
            <a:chExt cx="1372759" cy="2916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2759" cy="2916088"/>
            </a:xfrm>
            <a:custGeom>
              <a:avLst/>
              <a:gdLst/>
              <a:ahLst/>
              <a:cxnLst/>
              <a:rect r="r" b="b" t="t" l="l"/>
              <a:pathLst>
                <a:path h="2916088" w="1372759">
                  <a:moveTo>
                    <a:pt x="0" y="0"/>
                  </a:moveTo>
                  <a:lnTo>
                    <a:pt x="1372759" y="0"/>
                  </a:lnTo>
                  <a:lnTo>
                    <a:pt x="1372759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72759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269688">
            <a:off x="5419533" y="809048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-5400000">
            <a:off x="-709658" y="4208366"/>
            <a:ext cx="9719132" cy="1889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80"/>
              </a:lnSpc>
            </a:pPr>
            <a:r>
              <a:rPr lang="en-US" sz="8639" b="true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LIMITATIONS &amp;</a:t>
            </a:r>
          </a:p>
          <a:p>
            <a:pPr algn="l">
              <a:lnSpc>
                <a:spcPts val="5761"/>
              </a:lnSpc>
            </a:pPr>
            <a:r>
              <a:rPr lang="en-US" sz="5939" b="true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FUTURE ENHANCEMENT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4362236">
            <a:off x="13391562" y="-1431588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261399" y="-837437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08</a:t>
            </a:r>
          </a:p>
        </p:txBody>
      </p:sp>
      <p:grpSp>
        <p:nvGrpSpPr>
          <p:cNvPr name="Group 9" id="9"/>
          <p:cNvGrpSpPr/>
          <p:nvPr/>
        </p:nvGrpSpPr>
        <p:grpSpPr>
          <a:xfrm rot="5400000">
            <a:off x="10307317" y="-3710637"/>
            <a:ext cx="643045" cy="9407130"/>
            <a:chOff x="0" y="0"/>
            <a:chExt cx="169362" cy="24775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049087" y="783695"/>
            <a:ext cx="249294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HappyPaws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33310" y="783695"/>
            <a:ext cx="1819999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30073" y="783695"/>
            <a:ext cx="3361743" cy="35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Final Year B.Tech Project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925275" y="1847155"/>
            <a:ext cx="4361041" cy="50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3484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LIMITATIONS :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925275" y="4799544"/>
            <a:ext cx="7790093" cy="50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3484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FUTURE ENHANCEMENTS 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925275" y="2427226"/>
            <a:ext cx="11334025" cy="23532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0605" indent="-290302" lvl="1">
              <a:lnSpc>
                <a:spcPts val="3764"/>
              </a:lnSpc>
              <a:buFont typeface="Arial"/>
              <a:buChar char="•"/>
            </a:pPr>
            <a:r>
              <a:rPr lang="en-US" sz="268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Designed primarily for single-clinic usage (not multi-tenant).</a:t>
            </a:r>
          </a:p>
          <a:p>
            <a:pPr algn="just" marL="580605" indent="-290302" lvl="1">
              <a:lnSpc>
                <a:spcPts val="3764"/>
              </a:lnSpc>
              <a:buFont typeface="Arial"/>
              <a:buChar char="•"/>
            </a:pPr>
            <a:r>
              <a:rPr lang="en-US" sz="268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Uses basic security mechanisms (opportunity for upgrade).</a:t>
            </a:r>
          </a:p>
          <a:p>
            <a:pPr algn="just" marL="580605" indent="-290302" lvl="1">
              <a:lnSpc>
                <a:spcPts val="3764"/>
              </a:lnSpc>
              <a:buFont typeface="Arial"/>
              <a:buChar char="•"/>
            </a:pPr>
            <a:r>
              <a:rPr lang="en-US" sz="268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Lacks real-time notifications (SMS/Email).</a:t>
            </a:r>
          </a:p>
          <a:p>
            <a:pPr algn="just" marL="580605" indent="-290302" lvl="1">
              <a:lnSpc>
                <a:spcPts val="3764"/>
              </a:lnSpc>
              <a:buFont typeface="Arial"/>
              <a:buChar char="•"/>
            </a:pPr>
            <a:r>
              <a:rPr lang="en-US" sz="268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Not currently optimized for high-traffic, large-scale deployment.</a:t>
            </a:r>
          </a:p>
          <a:p>
            <a:pPr algn="just">
              <a:lnSpc>
                <a:spcPts val="3764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5925275" y="5379615"/>
            <a:ext cx="11334025" cy="4303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0605" indent="-290302" lvl="1">
              <a:lnSpc>
                <a:spcPts val="3764"/>
              </a:lnSpc>
              <a:buFont typeface="Arial"/>
              <a:buChar char="•"/>
            </a:pPr>
            <a:r>
              <a:rPr lang="en-US" b="true" sz="268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Security :</a:t>
            </a:r>
            <a:r>
              <a:rPr lang="en-US" sz="268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Implementation of JWT (JSON Web Tokens).</a:t>
            </a:r>
          </a:p>
          <a:p>
            <a:pPr algn="l" marL="580605" indent="-290302" lvl="1">
              <a:lnSpc>
                <a:spcPts val="3764"/>
              </a:lnSpc>
              <a:buFont typeface="Arial"/>
              <a:buChar char="•"/>
            </a:pPr>
            <a:r>
              <a:rPr lang="en-US" b="true" sz="268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Cloud :</a:t>
            </a:r>
            <a:r>
              <a:rPr lang="en-US" sz="268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Deployment on AWS or Google Cloud Platform (GCP).</a:t>
            </a:r>
          </a:p>
          <a:p>
            <a:pPr algn="l" marL="580605" indent="-290302" lvl="1">
              <a:lnSpc>
                <a:spcPts val="3764"/>
              </a:lnSpc>
              <a:buFont typeface="Arial"/>
              <a:buChar char="•"/>
            </a:pPr>
            <a:r>
              <a:rPr lang="en-US" b="true" sz="268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Mobile :</a:t>
            </a:r>
            <a:r>
              <a:rPr lang="en-US" sz="268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Development of a companion mobile app (React Native/Flutter).</a:t>
            </a:r>
          </a:p>
          <a:p>
            <a:pPr algn="l" marL="580605" indent="-290302" lvl="1">
              <a:lnSpc>
                <a:spcPts val="3764"/>
              </a:lnSpc>
              <a:buFont typeface="Arial"/>
              <a:buChar char="•"/>
            </a:pPr>
            <a:r>
              <a:rPr lang="en-US" b="true" sz="268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AI Integration :</a:t>
            </a:r>
            <a:r>
              <a:rPr lang="en-US" sz="268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AI-based pet health analysis and recommendations.</a:t>
            </a:r>
          </a:p>
          <a:p>
            <a:pPr algn="l" marL="580605" indent="-290302" lvl="1">
              <a:lnSpc>
                <a:spcPts val="3764"/>
              </a:lnSpc>
              <a:buFont typeface="Arial"/>
              <a:buChar char="•"/>
            </a:pPr>
            <a:r>
              <a:rPr lang="en-US" b="true" sz="268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Microservices :</a:t>
            </a:r>
            <a:r>
              <a:rPr lang="en-US" sz="268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Migration from monolithic to microservices architecture.</a:t>
            </a:r>
          </a:p>
          <a:p>
            <a:pPr algn="just">
              <a:lnSpc>
                <a:spcPts val="376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DAG8odohfD4</dc:identifier>
  <dcterms:modified xsi:type="dcterms:W3CDTF">2011-08-01T06:04:30Z</dcterms:modified>
  <cp:revision>1</cp:revision>
  <dc:title>HappyPaws Project Presentation</dc:title>
</cp:coreProperties>
</file>

<file path=docProps/thumbnail.jpeg>
</file>